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58" r:id="rId4"/>
    <p:sldId id="263" r:id="rId5"/>
    <p:sldId id="261" r:id="rId6"/>
    <p:sldId id="271" r:id="rId7"/>
    <p:sldId id="272" r:id="rId8"/>
    <p:sldId id="273" r:id="rId9"/>
    <p:sldId id="274" r:id="rId10"/>
    <p:sldId id="265" r:id="rId11"/>
    <p:sldId id="275" r:id="rId12"/>
    <p:sldId id="269" r:id="rId13"/>
    <p:sldId id="264" r:id="rId14"/>
  </p:sldIdLst>
  <p:sldSz cx="12192000" cy="6858000"/>
  <p:notesSz cx="6858000" cy="9144000"/>
  <p:defaultTextStyle>
    <a:defPPr>
      <a:defRPr lang="en-P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35"/>
    <p:restoredTop sz="94718"/>
  </p:normalViewPr>
  <p:slideViewPr>
    <p:cSldViewPr snapToGrid="0">
      <p:cViewPr>
        <p:scale>
          <a:sx n="101" d="100"/>
          <a:sy n="101" d="100"/>
        </p:scale>
        <p:origin x="776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4212B-EF14-8DCE-B161-0F94E96D4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28C60-41C0-AEC4-13BD-AA071A96A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9328B-AEF6-7AF9-BE9F-9B58A713F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29/01/2024</a:t>
            </a:fld>
            <a:endParaRPr lang="en-P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12D8A-590B-F510-CF30-F0395277C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5A3E2-207E-427E-536E-A1FF9BB17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2012764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752E-CB29-15B2-328A-0F0A86FB3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27913D-365C-BBBC-6783-B3712305E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DB079-2FE9-1B3F-0780-41F0A1A7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29/01/2024</a:t>
            </a:fld>
            <a:endParaRPr lang="en-P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F3FEA-9BE7-9723-83E1-951AF817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44B8A-0B3C-58E6-A75C-47021B53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1130074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C87D2F-188D-72D6-058B-4E134438D0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73CD80-A00F-A89C-C39D-8170E0113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AC9F9-0079-189D-36E7-1F8D359BB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29/01/2024</a:t>
            </a:fld>
            <a:endParaRPr lang="en-P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ABFBD-244D-2A51-DFA2-1590AC07B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80C7F-2EAD-0612-DC42-CFE920FD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417606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A179-8DF5-37D3-0DAF-8B9F40AA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157B9-B160-65D8-E1D4-131D8626D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835B4-EE96-30AE-326A-70886B9D2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29/01/2024</a:t>
            </a:fld>
            <a:endParaRPr lang="en-P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9AE09-2D56-199E-CB14-B787F1BC7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0D8A0-CD82-3435-3DF1-26253F2B8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575088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942F-D42C-D7C0-0918-41873FC7D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79836-93EC-0509-52B4-647343FCB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E1107-CD95-4046-D9A6-FE2490850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29/01/2024</a:t>
            </a:fld>
            <a:endParaRPr lang="en-P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7B4A9-8EB5-45DA-A645-110D964B9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26509-08CE-6A2F-EDBD-D0161D16F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751957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F339C-8FE3-10B4-DD86-EBDC83E8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3BDEE-47C5-7A7F-0F2D-8518AF1FE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0B5CA-2690-B3A8-2E1D-817ACB19B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8E88C-0051-1CBB-54FE-5AA1F975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29/01/2024</a:t>
            </a:fld>
            <a:endParaRPr lang="en-P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FCC71-DD97-F5AE-BF8A-B066285F7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C3B87-15A4-D7E7-8B72-AA27493EB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4140007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975D-CBAE-13D7-FC86-FCC6614A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60537-B3D4-3ACE-6CEE-B439EF0C8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5E306A-6659-1C74-6D6A-60F056E58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78B9CA-779D-3768-189A-D3F63DCF5C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38D8D4-9433-6F62-BE94-558686382A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D63BE4-3224-82E7-8525-FDDEAAFB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29/01/2024</a:t>
            </a:fld>
            <a:endParaRPr lang="en-P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69F968-EDBD-B30B-0D7B-4D08AF5D1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8F647-998C-519F-701E-64349823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247746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CBFA7-D427-EA1F-6A95-041971D59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D38A8-2134-48F4-2289-20486EEAE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29/01/2024</a:t>
            </a:fld>
            <a:endParaRPr lang="en-P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F6FC5-F1FB-E9F3-38A0-6F83BB594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41407-D18C-80E8-C79A-87CAB0324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814994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449142-DDE8-F52D-CFAA-AD6FC374C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29/01/2024</a:t>
            </a:fld>
            <a:endParaRPr lang="en-P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7477A4-1D7F-A1AC-AE17-83220F463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7BDB6-168D-8D11-B629-5C35A1E8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620303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4ED5D-7FA2-6734-00CF-1DCC435F6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5E254-2701-3437-6CB6-C65CE40E6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017C6B-96E0-E96A-C004-E3A595B4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DF30B2-A199-1234-D7E5-8EB9B1522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29/01/2024</a:t>
            </a:fld>
            <a:endParaRPr lang="en-P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9ADE9-C83F-F8B7-544B-F95D6DC03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A5D1EF-F46D-7BB9-AB89-023589E0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1051229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A4BC8-5B4C-4807-E594-64480CF90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6FD8D1-3846-474B-4A48-E23ADEC38E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65025-3368-F14A-E916-E9A201C3C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BDC7F-B45D-E7F8-FCC4-941100F69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BF68-5A93-F249-932E-F6E06F1B7589}" type="datetimeFigureOut">
              <a:rPr lang="en-PS" smtClean="0"/>
              <a:t>29/01/2024</a:t>
            </a:fld>
            <a:endParaRPr lang="en-P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8A838-D657-AF49-3012-083D74179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24B9B-853C-6E41-99CD-FF005B104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2296537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0728D7-9833-6A12-B038-F1A2408B2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9E1C9-2A69-EA2C-8504-04B466979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DA258-C10E-98DF-9E95-3E8E2385B3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F4BF68-5A93-F249-932E-F6E06F1B7589}" type="datetimeFigureOut">
              <a:rPr lang="en-PS" smtClean="0"/>
              <a:t>29/01/2024</a:t>
            </a:fld>
            <a:endParaRPr lang="en-P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AE5BB-02F5-1E9A-35D6-8DDEBCCCE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3889D-6890-7FF3-5C52-D3866B865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630B69-E3CA-254E-AEDD-39755874E03B}" type="slidenum">
              <a:rPr lang="en-PS" smtClean="0"/>
              <a:t>‹#›</a:t>
            </a:fld>
            <a:endParaRPr lang="en-PS"/>
          </a:p>
        </p:txBody>
      </p:sp>
    </p:spTree>
    <p:extLst>
      <p:ext uri="{BB962C8B-B14F-4D97-AF65-F5344CB8AC3E}">
        <p14:creationId xmlns:p14="http://schemas.microsoft.com/office/powerpoint/2010/main" val="3653874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factsite.com/how-much-time-people-spend-doing-stuff/#:~:text=The%20average%20person%20throughout%20their,is%20waiting%20at%20traffic%20lights.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ltadaily.mt/the-average-person-waits-spends-six-months-of-lifetime-waiting-for-traffic-signals-to-change/#:~:text=According%20to%20a%20study%20conducted,for%20traffic%20signals%20to%20change.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c.gov/html/dot/html/infrastructure/signals.shtml#:~:text=How%20long%20does%20it%20take,patterns%20in%20each%20particular%20area.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lasgowworld.com/news/glasgow-councillor-says-pedestrian-crossing-waiting-time-should-only-be-30-seconds-409285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news-room/fact-sheets/detail/road-traffic-injuries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v.uk/government/statistics/reported-road-casualties-great-britain-pedestrian-factsheet-2021/reported-road-casualties-great-britain-pedestrian-factsheet-2021#:~:text=Averaged%20over%20the%20period%202016,all%20seriously%20injured%20(adjusted)%20casualtie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CB3AD-F67C-87F5-0DD2-D191A8726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6894575" cy="3566160"/>
          </a:xfrm>
        </p:spPr>
        <p:txBody>
          <a:bodyPr>
            <a:normAutofit/>
          </a:bodyPr>
          <a:lstStyle/>
          <a:p>
            <a:pPr algn="l"/>
            <a:r>
              <a:rPr lang="en-PS" sz="6600"/>
              <a:t>Traffic Light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E887FF-3603-6FD7-7455-D8E6A412C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6008"/>
            <a:ext cx="6894576" cy="1572768"/>
          </a:xfrm>
        </p:spPr>
        <p:txBody>
          <a:bodyPr>
            <a:normAutofit/>
          </a:bodyPr>
          <a:lstStyle/>
          <a:p>
            <a:pPr algn="l"/>
            <a:r>
              <a:rPr lang="en-PS" sz="1300"/>
              <a:t>Team #4</a:t>
            </a:r>
          </a:p>
          <a:p>
            <a:pPr algn="l"/>
            <a:r>
              <a:rPr lang="en-GB" sz="1300" b="0" i="0">
                <a:effectLst/>
                <a:latin typeface="Hillhead"/>
              </a:rPr>
              <a:t>Saleem Hamo (2944943H)</a:t>
            </a:r>
          </a:p>
          <a:p>
            <a:pPr algn="l"/>
            <a:r>
              <a:rPr lang="en-GB" sz="1300" b="0" i="0">
                <a:effectLst/>
                <a:latin typeface="Hillhead"/>
              </a:rPr>
              <a:t>Omar </a:t>
            </a:r>
            <a:r>
              <a:rPr lang="en-GB" sz="1300" b="0" i="0" err="1">
                <a:effectLst/>
                <a:latin typeface="Hillhead"/>
              </a:rPr>
              <a:t>Abdelkrim</a:t>
            </a:r>
            <a:r>
              <a:rPr lang="en-GB" sz="1300" b="0" i="0">
                <a:effectLst/>
                <a:latin typeface="Hillhead"/>
              </a:rPr>
              <a:t> (2931789A)</a:t>
            </a:r>
          </a:p>
          <a:p>
            <a:pPr algn="l"/>
            <a:r>
              <a:rPr lang="en-GB" sz="1300" b="0" i="0" err="1">
                <a:effectLst/>
                <a:latin typeface="Hillhead"/>
              </a:rPr>
              <a:t>Alexandru</a:t>
            </a:r>
            <a:r>
              <a:rPr lang="en-GB" sz="1300" b="0" i="0">
                <a:effectLst/>
                <a:latin typeface="Hillhead"/>
              </a:rPr>
              <a:t>-Mihai Sava (2955854S)</a:t>
            </a:r>
          </a:p>
          <a:p>
            <a:pPr algn="l"/>
            <a:r>
              <a:rPr lang="en-GB" sz="1300" b="0" i="0">
                <a:effectLst/>
                <a:latin typeface="Hillhead"/>
              </a:rPr>
              <a:t>Miguel Rosa (2849121R)</a:t>
            </a:r>
            <a:endParaRPr lang="en-PS" sz="13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een colour on the traffic light">
            <a:extLst>
              <a:ext uri="{FF2B5EF4-FFF2-40B4-BE49-F238E27FC236}">
                <a16:creationId xmlns:a16="http://schemas.microsoft.com/office/drawing/2014/main" id="{3A8C05B1-8891-8C5E-F4A4-9A64F63B1F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42" r="21216" b="-1"/>
          <a:stretch/>
        </p:blipFill>
        <p:spPr>
          <a:xfrm>
            <a:off x="8139803" y="10"/>
            <a:ext cx="4052199" cy="6857990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2664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A48EBA-C8F6-ACDE-C941-9640DE578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 descr="Radar Speed Control Image &amp; Photo (Free Trial) | Bigstock">
            <a:extLst>
              <a:ext uri="{FF2B5EF4-FFF2-40B4-BE49-F238E27FC236}">
                <a16:creationId xmlns:a16="http://schemas.microsoft.com/office/drawing/2014/main" id="{C8797D69-2727-7EFC-0022-97447FA4FA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90588"/>
            <a:ext cx="2827338" cy="2038350"/>
          </a:xfrm>
          <a:prstGeom prst="rect">
            <a:avLst/>
          </a:prstGeom>
        </p:spPr>
      </p:pic>
      <p:pic>
        <p:nvPicPr>
          <p:cNvPr id="18" name="Picture 17" descr="A yellow object with red text&#10;&#10;Description automatically generated">
            <a:extLst>
              <a:ext uri="{FF2B5EF4-FFF2-40B4-BE49-F238E27FC236}">
                <a16:creationId xmlns:a16="http://schemas.microsoft.com/office/drawing/2014/main" id="{390C572A-2C77-CA69-AC86-070B41C76D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08313"/>
            <a:ext cx="1509713" cy="1509713"/>
          </a:xfrm>
          <a:prstGeom prst="rect">
            <a:avLst/>
          </a:prstGeom>
        </p:spPr>
      </p:pic>
      <p:pic>
        <p:nvPicPr>
          <p:cNvPr id="22" name="Picture 21" descr="A group of red light&#10;&#10;Description automatically generated with medium confidence">
            <a:extLst>
              <a:ext uri="{FF2B5EF4-FFF2-40B4-BE49-F238E27FC236}">
                <a16:creationId xmlns:a16="http://schemas.microsoft.com/office/drawing/2014/main" id="{A0C41360-6615-5E61-8BD4-6FE9D4663D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5" r="35948" b="47076"/>
          <a:stretch/>
        </p:blipFill>
        <p:spPr bwMode="auto">
          <a:xfrm>
            <a:off x="1817688" y="3008313"/>
            <a:ext cx="1239838" cy="150971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 descr="RoboSense | M1 Plus Solid-State Lidar Sensor">
            <a:extLst>
              <a:ext uri="{FF2B5EF4-FFF2-40B4-BE49-F238E27FC236}">
                <a16:creationId xmlns:a16="http://schemas.microsoft.com/office/drawing/2014/main" id="{F2D9AD49-054C-A9DE-226E-AFC0D7057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313" y="890588"/>
            <a:ext cx="2160588" cy="2160588"/>
          </a:xfrm>
          <a:prstGeom prst="rect">
            <a:avLst/>
          </a:prstGeom>
        </p:spPr>
      </p:pic>
      <p:pic>
        <p:nvPicPr>
          <p:cNvPr id="17" name="Picture 16" descr="radar control, speed camera at a traffic road, measuring of the permissible  speed limit Stock Photo - Alamy">
            <a:extLst>
              <a:ext uri="{FF2B5EF4-FFF2-40B4-BE49-F238E27FC236}">
                <a16:creationId xmlns:a16="http://schemas.microsoft.com/office/drawing/2014/main" id="{208071D1-F98D-0E61-0F23-B73271A34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313" y="3130550"/>
            <a:ext cx="693738" cy="1387475"/>
          </a:xfrm>
          <a:prstGeom prst="rect">
            <a:avLst/>
          </a:prstGeom>
        </p:spPr>
      </p:pic>
      <p:pic>
        <p:nvPicPr>
          <p:cNvPr id="19" name="Picture 18" descr="4PCS Outdoor CCTV Camera 3000VL Home Security Night Vision 4in1 TVI AHD CVI CVBS - Picture 14 of 18">
            <a:extLst>
              <a:ext uri="{FF2B5EF4-FFF2-40B4-BE49-F238E27FC236}">
                <a16:creationId xmlns:a16="http://schemas.microsoft.com/office/drawing/2014/main" id="{5F69D94E-69F0-EB23-1E6B-0C88B94331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25" y="3130550"/>
            <a:ext cx="1387475" cy="1387475"/>
          </a:xfrm>
          <a:prstGeom prst="rect">
            <a:avLst/>
          </a:prstGeom>
        </p:spPr>
      </p:pic>
      <p:pic>
        <p:nvPicPr>
          <p:cNvPr id="20" name="Picture 19" descr="Vu8: A $475 Solid-State LiDAR that Adapts to Your Needs | Geo Week News |  Lidar, 3D, and more tools at the intersection of geospatial technology and  the built world">
            <a:extLst>
              <a:ext uri="{FF2B5EF4-FFF2-40B4-BE49-F238E27FC236}">
                <a16:creationId xmlns:a16="http://schemas.microsoft.com/office/drawing/2014/main" id="{E82E02C9-33C6-BDE5-B510-3306FB1682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863" y="890588"/>
            <a:ext cx="6510338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86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227F64-9F28-1900-E874-C4E0A6CDF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2" name="Freeform: Shape 51">
            <a:extLst>
              <a:ext uri="{FF2B5EF4-FFF2-40B4-BE49-F238E27FC236}">
                <a16:creationId xmlns:a16="http://schemas.microsoft.com/office/drawing/2014/main" id="{CB6FFAAC-8A48-4FBF-BAFE-BAD367694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3728" y="1699214"/>
            <a:ext cx="5908273" cy="5158786"/>
          </a:xfrm>
          <a:custGeom>
            <a:avLst/>
            <a:gdLst>
              <a:gd name="connsiteX0" fmla="*/ 3465576 w 5908273"/>
              <a:gd name="connsiteY0" fmla="*/ 0 h 5158786"/>
              <a:gd name="connsiteX1" fmla="*/ 5670004 w 5908273"/>
              <a:gd name="connsiteY1" fmla="*/ 791369 h 5158786"/>
              <a:gd name="connsiteX2" fmla="*/ 5908273 w 5908273"/>
              <a:gd name="connsiteY2" fmla="*/ 1007923 h 5158786"/>
              <a:gd name="connsiteX3" fmla="*/ 5908273 w 5908273"/>
              <a:gd name="connsiteY3" fmla="*/ 5158786 h 5158786"/>
              <a:gd name="connsiteX4" fmla="*/ 443374 w 5908273"/>
              <a:gd name="connsiteY4" fmla="*/ 5158786 h 5158786"/>
              <a:gd name="connsiteX5" fmla="*/ 418277 w 5908273"/>
              <a:gd name="connsiteY5" fmla="*/ 5117476 h 5158786"/>
              <a:gd name="connsiteX6" fmla="*/ 0 w 5908273"/>
              <a:gd name="connsiteY6" fmla="*/ 3465576 h 5158786"/>
              <a:gd name="connsiteX7" fmla="*/ 3465576 w 5908273"/>
              <a:gd name="connsiteY7" fmla="*/ 0 h 515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6" name="Freeform: Shape 55">
            <a:extLst>
              <a:ext uri="{FF2B5EF4-FFF2-40B4-BE49-F238E27FC236}">
                <a16:creationId xmlns:a16="http://schemas.microsoft.com/office/drawing/2014/main" id="{440EF577-B6F8-4C57-B956-AB860B388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7694" y="1853886"/>
            <a:ext cx="4297680" cy="4297680"/>
          </a:xfrm>
          <a:custGeom>
            <a:avLst/>
            <a:gdLst>
              <a:gd name="connsiteX0" fmla="*/ 2148840 w 4297680"/>
              <a:gd name="connsiteY0" fmla="*/ 0 h 4297680"/>
              <a:gd name="connsiteX1" fmla="*/ 4297680 w 4297680"/>
              <a:gd name="connsiteY1" fmla="*/ 2148840 h 4297680"/>
              <a:gd name="connsiteX2" fmla="*/ 2148840 w 4297680"/>
              <a:gd name="connsiteY2" fmla="*/ 4297680 h 4297680"/>
              <a:gd name="connsiteX3" fmla="*/ 0 w 4297680"/>
              <a:gd name="connsiteY3" fmla="*/ 2148840 h 4297680"/>
              <a:gd name="connsiteX4" fmla="*/ 2148840 w 4297680"/>
              <a:gd name="connsiteY4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0" name="Freeform: Shape 59">
            <a:extLst>
              <a:ext uri="{FF2B5EF4-FFF2-40B4-BE49-F238E27FC236}">
                <a16:creationId xmlns:a16="http://schemas.microsoft.com/office/drawing/2014/main" id="{5E6FAE32-AB12-4E77-A677-F6BD5D71A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17099" cy="4718647"/>
          </a:xfrm>
          <a:custGeom>
            <a:avLst/>
            <a:gdLst>
              <a:gd name="connsiteX0" fmla="*/ 0 w 5017099"/>
              <a:gd name="connsiteY0" fmla="*/ 0 h 4718647"/>
              <a:gd name="connsiteX1" fmla="*/ 4599738 w 5017099"/>
              <a:gd name="connsiteY1" fmla="*/ 0 h 4718647"/>
              <a:gd name="connsiteX2" fmla="*/ 4636346 w 5017099"/>
              <a:gd name="connsiteY2" fmla="*/ 60259 h 4718647"/>
              <a:gd name="connsiteX3" fmla="*/ 5017099 w 5017099"/>
              <a:gd name="connsiteY3" fmla="*/ 1563967 h 4718647"/>
              <a:gd name="connsiteX4" fmla="*/ 1862419 w 5017099"/>
              <a:gd name="connsiteY4" fmla="*/ 4718647 h 4718647"/>
              <a:gd name="connsiteX5" fmla="*/ 98607 w 5017099"/>
              <a:gd name="connsiteY5" fmla="*/ 4179877 h 4718647"/>
              <a:gd name="connsiteX6" fmla="*/ 0 w 5017099"/>
              <a:gd name="connsiteY6" fmla="*/ 4106140 h 471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6" name="Picture 25" descr="Mini Buzzer (5V-12V) – TOMSON ELECTRONICS">
            <a:extLst>
              <a:ext uri="{FF2B5EF4-FFF2-40B4-BE49-F238E27FC236}">
                <a16:creationId xmlns:a16="http://schemas.microsoft.com/office/drawing/2014/main" id="{F6C1FFDE-0EFF-8D31-362E-F8AB7660DF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84"/>
          <a:stretch/>
        </p:blipFill>
        <p:spPr bwMode="auto">
          <a:xfrm>
            <a:off x="191100" y="4397060"/>
            <a:ext cx="3217333" cy="2748115"/>
          </a:xfrm>
          <a:prstGeom prst="rect">
            <a:avLst/>
          </a:prstGeom>
          <a:noFill/>
        </p:spPr>
      </p:pic>
      <p:pic>
        <p:nvPicPr>
          <p:cNvPr id="25" name="Picture 24" descr="Lite-On2.6 V Red LED 5mm Through Hole, LTL-307E">
            <a:extLst>
              <a:ext uri="{FF2B5EF4-FFF2-40B4-BE49-F238E27FC236}">
                <a16:creationId xmlns:a16="http://schemas.microsoft.com/office/drawing/2014/main" id="{22A49C8D-FE44-B314-BD53-3FEF68E1D3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1832" y="430376"/>
            <a:ext cx="2026839" cy="1140097"/>
          </a:xfrm>
          <a:prstGeom prst="rect">
            <a:avLst/>
          </a:prstGeom>
          <a:noFill/>
        </p:spPr>
      </p:pic>
      <p:pic>
        <p:nvPicPr>
          <p:cNvPr id="23" name="Picture 22" descr="A raspberry pi camera and a box&#10;&#10;Description automatically generated">
            <a:extLst>
              <a:ext uri="{FF2B5EF4-FFF2-40B4-BE49-F238E27FC236}">
                <a16:creationId xmlns:a16="http://schemas.microsoft.com/office/drawing/2014/main" id="{57841C1C-0CE0-F833-78B1-C2E211B2E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97" y="332689"/>
            <a:ext cx="3614008" cy="3026733"/>
          </a:xfrm>
          <a:prstGeom prst="rect">
            <a:avLst/>
          </a:prstGeom>
        </p:spPr>
      </p:pic>
      <p:pic>
        <p:nvPicPr>
          <p:cNvPr id="21" name="Picture 20" descr="RoboSense | M1 Plus Solid-State Lidar Sensor">
            <a:extLst>
              <a:ext uri="{FF2B5EF4-FFF2-40B4-BE49-F238E27FC236}">
                <a16:creationId xmlns:a16="http://schemas.microsoft.com/office/drawing/2014/main" id="{9952BEF4-CA9B-CABA-B8C6-0236833BFA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9683" y="3176419"/>
            <a:ext cx="2069129" cy="2069129"/>
          </a:xfrm>
          <a:prstGeom prst="rect">
            <a:avLst/>
          </a:prstGeom>
          <a:noFill/>
        </p:spPr>
      </p:pic>
      <p:pic>
        <p:nvPicPr>
          <p:cNvPr id="24" name="Picture 23" descr="Ultrasonic Distance Sensor (HC-SR04) | The Pi Hut">
            <a:extLst>
              <a:ext uri="{FF2B5EF4-FFF2-40B4-BE49-F238E27FC236}">
                <a16:creationId xmlns:a16="http://schemas.microsoft.com/office/drawing/2014/main" id="{E5CA453B-0A0B-7F38-D679-FCC14C8667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03981" y="2842309"/>
            <a:ext cx="3217333" cy="32173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6187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E5854-4C1E-D061-F353-C70DA0550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EEDA9-62A5-0627-9D40-AFA1F5EF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S" dirty="0"/>
              <a:t>SW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13EDE-167B-2C90-2A7C-179BAD6A2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</a:t>
            </a:r>
            <a:r>
              <a:rPr lang="en-PS" dirty="0"/>
              <a:t>ithub </a:t>
            </a:r>
          </a:p>
          <a:p>
            <a:r>
              <a:rPr lang="en-GB" dirty="0" err="1"/>
              <a:t>Github</a:t>
            </a:r>
            <a:r>
              <a:rPr lang="en-GB" dirty="0"/>
              <a:t> M</a:t>
            </a:r>
            <a:r>
              <a:rPr lang="en-PS" dirty="0"/>
              <a:t>anagement tool</a:t>
            </a:r>
          </a:p>
          <a:p>
            <a:r>
              <a:rPr lang="en-PS" dirty="0"/>
              <a:t>CI?</a:t>
            </a:r>
          </a:p>
          <a:p>
            <a:r>
              <a:rPr lang="en-PS" dirty="0"/>
              <a:t>DC?</a:t>
            </a:r>
          </a:p>
          <a:p>
            <a:r>
              <a:rPr lang="en-PS" dirty="0"/>
              <a:t>Unit tests?</a:t>
            </a:r>
          </a:p>
          <a:p>
            <a:r>
              <a:rPr lang="en-PS" dirty="0"/>
              <a:t>CV?</a:t>
            </a:r>
          </a:p>
          <a:p>
            <a:r>
              <a:rPr lang="en-GB" dirty="0"/>
              <a:t>D</a:t>
            </a:r>
            <a:r>
              <a:rPr lang="en-PS" dirty="0"/>
              <a:t>eep learning?</a:t>
            </a:r>
          </a:p>
          <a:p>
            <a:r>
              <a:rPr lang="en-GB" dirty="0"/>
              <a:t>L</a:t>
            </a:r>
            <a:r>
              <a:rPr lang="en-PS" dirty="0"/>
              <a:t>ayers?</a:t>
            </a:r>
          </a:p>
          <a:p>
            <a:r>
              <a:rPr lang="en-GB" dirty="0"/>
              <a:t>D</a:t>
            </a:r>
            <a:r>
              <a:rPr lang="en-PS" dirty="0"/>
              <a:t>esign document?</a:t>
            </a:r>
          </a:p>
          <a:p>
            <a:endParaRPr lang="en-PS" dirty="0"/>
          </a:p>
        </p:txBody>
      </p:sp>
    </p:spTree>
    <p:extLst>
      <p:ext uri="{BB962C8B-B14F-4D97-AF65-F5344CB8AC3E}">
        <p14:creationId xmlns:p14="http://schemas.microsoft.com/office/powerpoint/2010/main" val="729507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C73DD-AAE9-CC10-4593-FA3E0EC3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S"/>
          </a:p>
        </p:txBody>
      </p:sp>
      <p:pic>
        <p:nvPicPr>
          <p:cNvPr id="1026" name="Picture 2" descr="Britain's most dangerous traffic lights? Green man does NOT mean it's safe  to cross at busy junction - Mirror Online">
            <a:extLst>
              <a:ext uri="{FF2B5EF4-FFF2-40B4-BE49-F238E27FC236}">
                <a16:creationId xmlns:a16="http://schemas.microsoft.com/office/drawing/2014/main" id="{C9C86F94-AB83-53DB-70B0-132D8F3CE0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809" y="2725287"/>
            <a:ext cx="3898900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ght Controlled Pedestrian Crossings - EL's Driving School">
            <a:extLst>
              <a:ext uri="{FF2B5EF4-FFF2-40B4-BE49-F238E27FC236}">
                <a16:creationId xmlns:a16="http://schemas.microsoft.com/office/drawing/2014/main" id="{250F587F-B785-77C0-C63D-F5C478CC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7778"/>
            <a:ext cx="5080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201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E59BF8E7-4DE8-39EC-3EA7-242A47FE4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696" y="352540"/>
            <a:ext cx="4569743" cy="48760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average person throughout their lifetime spends </a:t>
            </a:r>
          </a:p>
          <a:p>
            <a:pPr marL="0" indent="0" algn="ctr">
              <a:buNone/>
            </a:pPr>
            <a:r>
              <a:rPr lang="en-GB" sz="2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FIVE YEARS</a:t>
            </a:r>
          </a:p>
          <a:p>
            <a:pPr marL="0" indent="0" algn="ctr">
              <a:buNone/>
            </a:pPr>
            <a:r>
              <a:rPr lang="en-GB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waiting in lines and queues </a:t>
            </a:r>
          </a:p>
          <a:p>
            <a:pPr marL="0" indent="0" algn="ctr">
              <a:buNone/>
            </a:pPr>
            <a:r>
              <a:rPr lang="en-GB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roughly </a:t>
            </a:r>
          </a:p>
          <a:p>
            <a:pPr marL="0" indent="0" algn="ctr">
              <a:buNone/>
            </a:pPr>
            <a:endParaRPr lang="en-GB" sz="2400" b="0" i="0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GB" sz="2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SIX MONTHS OF THAT</a:t>
            </a:r>
          </a:p>
          <a:p>
            <a:pPr marL="0" indent="0" algn="ctr">
              <a:buNone/>
            </a:pPr>
            <a:r>
              <a:rPr lang="en-GB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waiting </a:t>
            </a:r>
            <a:r>
              <a:rPr lang="en-GB" sz="2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traffic signals to change </a:t>
            </a:r>
          </a:p>
        </p:txBody>
      </p:sp>
      <p:pic>
        <p:nvPicPr>
          <p:cNvPr id="1026" name="Picture 2" descr="TP] [WW] I'll still be hopelessly waiting and waiting and waiting : r/zelda">
            <a:extLst>
              <a:ext uri="{FF2B5EF4-FFF2-40B4-BE49-F238E27FC236}">
                <a16:creationId xmlns:a16="http://schemas.microsoft.com/office/drawing/2014/main" id="{53E80645-4C9E-0481-A251-2AA191224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t="-2155" r="-22" b="35248"/>
          <a:stretch/>
        </p:blipFill>
        <p:spPr bwMode="auto">
          <a:xfrm>
            <a:off x="5311702" y="10"/>
            <a:ext cx="6878775" cy="6055742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5B3306-5A24-03D2-D51D-B9BC780D4FF5}"/>
              </a:ext>
            </a:extLst>
          </p:cNvPr>
          <p:cNvSpPr txBox="1"/>
          <p:nvPr/>
        </p:nvSpPr>
        <p:spPr>
          <a:xfrm>
            <a:off x="288696" y="5855285"/>
            <a:ext cx="571332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i="0" dirty="0">
                <a:solidFill>
                  <a:srgbClr val="222222"/>
                </a:solidFill>
                <a:effectLst/>
                <a:latin typeface="Quicksand"/>
                <a:hlinkClick r:id="rId3"/>
              </a:rPr>
              <a:t>How Much Time People Spend Doing Stuff In Their Lifetime</a:t>
            </a:r>
            <a:endParaRPr lang="en-GB" sz="1500" b="1" i="0" dirty="0">
              <a:solidFill>
                <a:srgbClr val="222222"/>
              </a:solidFill>
              <a:effectLst/>
              <a:latin typeface="Quicksand"/>
            </a:endParaRPr>
          </a:p>
          <a:p>
            <a:r>
              <a:rPr lang="en-GB" sz="1500" b="0" i="0" dirty="0">
                <a:effectLst/>
                <a:latin typeface="Gilroy Bold"/>
                <a:hlinkClick r:id="rId4"/>
              </a:rPr>
              <a:t>Malta Daily: The average person waits spends six months of lifetime waiting for traffic signals to change</a:t>
            </a:r>
            <a:endParaRPr lang="en-GB" sz="1500" b="0" i="0" dirty="0">
              <a:effectLst/>
              <a:latin typeface="Gilroy Bold"/>
            </a:endParaRPr>
          </a:p>
          <a:p>
            <a:endParaRPr lang="en-GB" sz="1500" b="1" i="0" dirty="0">
              <a:solidFill>
                <a:srgbClr val="222222"/>
              </a:solidFill>
              <a:effectLst/>
              <a:latin typeface="Quicksand"/>
            </a:endParaRPr>
          </a:p>
          <a:p>
            <a:endParaRPr lang="en-PS" sz="1500" dirty="0"/>
          </a:p>
        </p:txBody>
      </p:sp>
    </p:spTree>
    <p:extLst>
      <p:ext uri="{BB962C8B-B14F-4D97-AF65-F5344CB8AC3E}">
        <p14:creationId xmlns:p14="http://schemas.microsoft.com/office/powerpoint/2010/main" val="369545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FD6EDE-B206-0BF1-F7D6-CEAB9AC00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9AFCF-0DB0-5132-2B9B-2339CEF5C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433" y="570894"/>
            <a:ext cx="5458838" cy="1325563"/>
          </a:xfrm>
        </p:spPr>
        <p:txBody>
          <a:bodyPr>
            <a:normAutofit/>
          </a:bodyPr>
          <a:lstStyle/>
          <a:p>
            <a:r>
              <a:rPr lang="en-GB" sz="3600" b="1" i="0" dirty="0">
                <a:effectLst/>
                <a:latin typeface="Helvetica Neue" panose="02000503000000020004" pitchFamily="2" charset="0"/>
              </a:rPr>
              <a:t>How long does it take lights to change?</a:t>
            </a:r>
            <a:endParaRPr lang="en-PS" sz="36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2" descr="Smart Signals - Aldridge">
            <a:extLst>
              <a:ext uri="{FF2B5EF4-FFF2-40B4-BE49-F238E27FC236}">
                <a16:creationId xmlns:a16="http://schemas.microsoft.com/office/drawing/2014/main" id="{9B783D22-195D-A701-3442-C1A78322F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3900" y="511293"/>
            <a:ext cx="3775944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70331-D334-4A8F-DF82-2282BB30C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606648" cy="1010576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GB" sz="2200" b="0" i="0" dirty="0">
                <a:effectLst/>
                <a:latin typeface="Helvetica Neue" panose="02000503000000020004" pitchFamily="2" charset="0"/>
              </a:rPr>
              <a:t>Usually fall between 45 and 120 seconds</a:t>
            </a:r>
            <a:endParaRPr lang="en-GB" sz="2200" dirty="0">
              <a:latin typeface="Helvetica Neue" panose="02000503000000020004" pitchFamily="2" charset="0"/>
            </a:endParaRPr>
          </a:p>
          <a:p>
            <a:pPr marL="0" indent="0" fontAlgn="base">
              <a:buNone/>
            </a:pPr>
            <a:r>
              <a:rPr lang="en-GB" sz="2200" b="0" i="0" dirty="0">
                <a:effectLst/>
                <a:latin typeface="Helvetica Neue" panose="02000503000000020004" pitchFamily="2" charset="0"/>
              </a:rPr>
              <a:t>based on traffic volume and traffic patterns</a:t>
            </a:r>
          </a:p>
          <a:p>
            <a:endParaRPr lang="en-PS" sz="2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993C6E1-202D-C28B-082F-FA7AE00A7C48}"/>
              </a:ext>
            </a:extLst>
          </p:cNvPr>
          <p:cNvSpPr txBox="1">
            <a:spLocks/>
          </p:cNvSpPr>
          <p:nvPr/>
        </p:nvSpPr>
        <p:spPr>
          <a:xfrm>
            <a:off x="4795419" y="2397172"/>
            <a:ext cx="6290427" cy="3414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93FE5-9A34-8C8E-CA74-E322A8DDF740}"/>
              </a:ext>
            </a:extLst>
          </p:cNvPr>
          <p:cNvSpPr txBox="1"/>
          <p:nvPr/>
        </p:nvSpPr>
        <p:spPr>
          <a:xfrm>
            <a:off x="9608809" y="6011753"/>
            <a:ext cx="2026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PS" dirty="0">
                <a:hlinkClick r:id="rId3"/>
              </a:rPr>
              <a:t>New York City DOT</a:t>
            </a:r>
            <a:endParaRPr lang="en-PS" dirty="0"/>
          </a:p>
          <a:p>
            <a:pPr algn="r"/>
            <a:r>
              <a:rPr lang="en-PS" dirty="0">
                <a:hlinkClick r:id="rId4"/>
              </a:rPr>
              <a:t>Glasgow World</a:t>
            </a:r>
            <a:endParaRPr lang="en-P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795D10-CB1A-3F66-1063-96C8EEE979CA}"/>
              </a:ext>
            </a:extLst>
          </p:cNvPr>
          <p:cNvSpPr txBox="1"/>
          <p:nvPr/>
        </p:nvSpPr>
        <p:spPr>
          <a:xfrm>
            <a:off x="4461243" y="3978702"/>
            <a:ext cx="6890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0" dirty="0">
                <a:solidFill>
                  <a:srgbClr val="222222"/>
                </a:solidFill>
                <a:effectLst/>
                <a:latin typeface="Merriweather-Bold"/>
              </a:rPr>
              <a:t>Glasgow councillor says pedestrian crossing waiting time </a:t>
            </a:r>
          </a:p>
          <a:p>
            <a:pPr algn="ctr"/>
            <a:r>
              <a:rPr lang="en-GB" b="1" i="0" dirty="0">
                <a:solidFill>
                  <a:srgbClr val="222222"/>
                </a:solidFill>
                <a:effectLst/>
                <a:latin typeface="Merriweather-Bold"/>
              </a:rPr>
              <a:t>‘should only be 30 seconds’</a:t>
            </a:r>
          </a:p>
          <a:p>
            <a:endParaRPr lang="en-PS" dirty="0"/>
          </a:p>
        </p:txBody>
      </p:sp>
    </p:spTree>
    <p:extLst>
      <p:ext uri="{BB962C8B-B14F-4D97-AF65-F5344CB8AC3E}">
        <p14:creationId xmlns:p14="http://schemas.microsoft.com/office/powerpoint/2010/main" val="4261778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AB71A-3907-E1B0-D467-6B390E6D7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0F17-612F-FEA4-7AB0-D6F58C5B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855" y="4640855"/>
            <a:ext cx="10321886" cy="1792995"/>
          </a:xfrm>
        </p:spPr>
        <p:txBody>
          <a:bodyPr/>
          <a:lstStyle/>
          <a:p>
            <a:pPr marL="0" indent="0" algn="ctr">
              <a:buNone/>
            </a:pPr>
            <a:r>
              <a:rPr lang="en-GB" b="1" i="0" dirty="0">
                <a:solidFill>
                  <a:srgbClr val="3C4245"/>
                </a:solidFill>
                <a:effectLst/>
                <a:latin typeface="Noto Sans" panose="020B0604020202020204" pitchFamily="34" charset="0"/>
              </a:rPr>
              <a:t>People don’t wait</a:t>
            </a:r>
          </a:p>
          <a:p>
            <a:pPr marL="0" indent="0" algn="ctr">
              <a:buNone/>
            </a:pPr>
            <a:r>
              <a:rPr lang="en-GB" b="1" i="0" dirty="0">
                <a:solidFill>
                  <a:srgbClr val="3C4245"/>
                </a:solidFill>
                <a:effectLst/>
                <a:latin typeface="Noto Sans" panose="020B0604020202020204" pitchFamily="34" charset="0"/>
              </a:rPr>
              <a:t>They just walk…</a:t>
            </a:r>
          </a:p>
          <a:p>
            <a:pPr marL="0" indent="0" algn="ctr">
              <a:buNone/>
            </a:pPr>
            <a:r>
              <a:rPr lang="en-GB" b="1" dirty="0">
                <a:solidFill>
                  <a:srgbClr val="3C4245"/>
                </a:solidFill>
                <a:latin typeface="Noto Sans" panose="020B0604020202020204" pitchFamily="34" charset="0"/>
              </a:rPr>
              <a:t>No matter if it was safe or not</a:t>
            </a:r>
          </a:p>
          <a:p>
            <a:pPr algn="ctr"/>
            <a:endParaRPr lang="en-GB" dirty="0">
              <a:solidFill>
                <a:srgbClr val="1F1F1F"/>
              </a:solidFill>
              <a:latin typeface="Gilroy Medium"/>
            </a:endParaRPr>
          </a:p>
        </p:txBody>
      </p:sp>
      <p:pic>
        <p:nvPicPr>
          <p:cNvPr id="3074" name="Picture 2" descr="Problem Light - GIF - Imgur">
            <a:extLst>
              <a:ext uri="{FF2B5EF4-FFF2-40B4-BE49-F238E27FC236}">
                <a16:creationId xmlns:a16="http://schemas.microsoft.com/office/drawing/2014/main" id="{F46E8839-3A7D-9EF7-10FB-650E8745E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798" y="398175"/>
            <a:ext cx="5334000" cy="4000500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690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DDE63E-8502-AEBE-479E-06CC1122D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E15E1-1D86-FF42-F2F5-9B3300BA4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03" y="680660"/>
            <a:ext cx="4438696" cy="19063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Approximately 1.19 million people die each year because of road traffic crashes</a:t>
            </a:r>
          </a:p>
          <a:p>
            <a:pPr marL="0" indent="0" algn="ctr">
              <a:buNone/>
            </a:pPr>
            <a:r>
              <a:rPr lang="en-GB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More than half of them are </a:t>
            </a:r>
            <a:r>
              <a:rPr lang="en-GB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pedestrians</a:t>
            </a:r>
          </a:p>
        </p:txBody>
      </p:sp>
      <p:pic>
        <p:nvPicPr>
          <p:cNvPr id="4098" name="Picture 2" descr="World Health Organization (WHO) - YouTube">
            <a:extLst>
              <a:ext uri="{FF2B5EF4-FFF2-40B4-BE49-F238E27FC236}">
                <a16:creationId xmlns:a16="http://schemas.microsoft.com/office/drawing/2014/main" id="{CE83A542-8302-D0F8-FEE3-0F4EEBD189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F2AAAE-3B74-FABE-F580-F6184A7C5251}"/>
              </a:ext>
            </a:extLst>
          </p:cNvPr>
          <p:cNvSpPr txBox="1"/>
          <p:nvPr/>
        </p:nvSpPr>
        <p:spPr>
          <a:xfrm>
            <a:off x="171837" y="6174647"/>
            <a:ext cx="4968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b="1" i="0" dirty="0">
                <a:solidFill>
                  <a:srgbClr val="3C424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Road traffic injuries</a:t>
            </a:r>
            <a:endParaRPr lang="en-GB" sz="1200" b="1" i="0" dirty="0">
              <a:solidFill>
                <a:srgbClr val="3C424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Reported road casualties Great Britain: pedestrian factsheet 2021</a:t>
            </a:r>
            <a:endParaRPr lang="en-GB" sz="12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6BDB4-040F-8495-6039-4B12A12F3AF1}"/>
              </a:ext>
            </a:extLst>
          </p:cNvPr>
          <p:cNvSpPr txBox="1"/>
          <p:nvPr/>
        </p:nvSpPr>
        <p:spPr>
          <a:xfrm>
            <a:off x="548876" y="3567499"/>
            <a:ext cx="422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GB" sz="1200" b="0" i="0" dirty="0">
                <a:solidFill>
                  <a:srgbClr val="0B0C0C"/>
                </a:solidFill>
                <a:effectLst/>
                <a:latin typeface="GDS Transport"/>
              </a:rPr>
              <a:t>an average of 8 pedestrians died and 115 were seriously injured (adjusted) per week in reported road collisions.</a:t>
            </a:r>
          </a:p>
          <a:p>
            <a:pPr marL="0" indent="0" algn="ctr">
              <a:buNone/>
            </a:pPr>
            <a:endParaRPr lang="en-GB" sz="1200" b="0" i="0" dirty="0">
              <a:solidFill>
                <a:srgbClr val="0B0C0C"/>
              </a:solidFill>
              <a:effectLst/>
              <a:latin typeface="GDS Transport"/>
            </a:endParaRPr>
          </a:p>
          <a:p>
            <a:pPr marL="0" indent="0" algn="ctr">
              <a:buNone/>
            </a:pPr>
            <a:r>
              <a:rPr lang="en-GB" sz="1200" b="0" i="0" dirty="0">
                <a:solidFill>
                  <a:srgbClr val="0B0C0C"/>
                </a:solidFill>
                <a:effectLst/>
                <a:latin typeface="GDS Transport"/>
              </a:rPr>
              <a:t>most pedestrian fatalities (56%) do not occur at or within 20m of a junction</a:t>
            </a:r>
          </a:p>
        </p:txBody>
      </p:sp>
    </p:spTree>
    <p:extLst>
      <p:ext uri="{BB962C8B-B14F-4D97-AF65-F5344CB8AC3E}">
        <p14:creationId xmlns:p14="http://schemas.microsoft.com/office/powerpoint/2010/main" val="2154949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Generated by DALL·E">
            <a:extLst>
              <a:ext uri="{FF2B5EF4-FFF2-40B4-BE49-F238E27FC236}">
                <a16:creationId xmlns:a16="http://schemas.microsoft.com/office/drawing/2014/main" id="{1034A3F5-1EA0-F3F5-7BD0-9CF1C8516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CFFA6-33D0-B59D-D548-6C6E5D72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We will focus on</a:t>
            </a:r>
          </a:p>
        </p:txBody>
      </p:sp>
    </p:spTree>
    <p:extLst>
      <p:ext uri="{BB962C8B-B14F-4D97-AF65-F5344CB8AC3E}">
        <p14:creationId xmlns:p14="http://schemas.microsoft.com/office/powerpoint/2010/main" val="2290641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9B8D-3697-C51B-76D1-2F290EC9A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Realtime Response? </a:t>
            </a:r>
            <a:endParaRPr lang="en-PS" sz="5400" dirty="0"/>
          </a:p>
        </p:txBody>
      </p:sp>
      <p:pic>
        <p:nvPicPr>
          <p:cNvPr id="5" name="Picture 4" descr="Greenlight on traffic light">
            <a:extLst>
              <a:ext uri="{FF2B5EF4-FFF2-40B4-BE49-F238E27FC236}">
                <a16:creationId xmlns:a16="http://schemas.microsoft.com/office/drawing/2014/main" id="{60ED6642-8641-2A90-07D3-95A1A0BC13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1" r="35865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1500-6ABC-BFA4-A2DD-6FEF622A5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Response time for pedestrians will be lower than the standard loop time. </a:t>
            </a:r>
          </a:p>
          <a:p>
            <a:pPr lvl="1"/>
            <a:r>
              <a:rPr lang="en-US" sz="1800" dirty="0"/>
              <a:t>If there is no oncoming traffic, the pedestrian will receive the right of way. </a:t>
            </a:r>
          </a:p>
          <a:p>
            <a:r>
              <a:rPr lang="en-US" sz="2200" dirty="0"/>
              <a:t>Immediate response time to the pedestrian trying to cross when there is incoming traffic. </a:t>
            </a:r>
          </a:p>
          <a:p>
            <a:pPr marL="457200" lvl="1" indent="0">
              <a:buNone/>
            </a:pPr>
            <a:endParaRPr lang="en-PS" sz="1800" dirty="0"/>
          </a:p>
        </p:txBody>
      </p:sp>
    </p:spTree>
    <p:extLst>
      <p:ext uri="{BB962C8B-B14F-4D97-AF65-F5344CB8AC3E}">
        <p14:creationId xmlns:p14="http://schemas.microsoft.com/office/powerpoint/2010/main" val="531625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87279D0-2980-635D-8854-56A563EFB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Standard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802E7F-A48C-2837-1E9C-D03651A54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115626"/>
            <a:ext cx="7214616" cy="45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08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6FBCF4B-9CD4-1520-EE77-7F8923AD3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000" r="-2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42D24-7A25-1034-4E63-F694D95AE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Model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9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</TotalTime>
  <Words>289</Words>
  <Application>Microsoft Macintosh PowerPoint</Application>
  <PresentationFormat>Widescreen</PresentationFormat>
  <Paragraphs>49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GDS Transport</vt:lpstr>
      <vt:lpstr>Gilroy Bold</vt:lpstr>
      <vt:lpstr>Gilroy Medium</vt:lpstr>
      <vt:lpstr>Helvetica Neue</vt:lpstr>
      <vt:lpstr>Hillhead</vt:lpstr>
      <vt:lpstr>Merriweather-Bold</vt:lpstr>
      <vt:lpstr>Noto Sans</vt:lpstr>
      <vt:lpstr>Quicksand</vt:lpstr>
      <vt:lpstr>Office Theme</vt:lpstr>
      <vt:lpstr>Traffic Light Management System</vt:lpstr>
      <vt:lpstr>PowerPoint Presentation</vt:lpstr>
      <vt:lpstr>How long does it take lights to change?</vt:lpstr>
      <vt:lpstr>PowerPoint Presentation</vt:lpstr>
      <vt:lpstr>PowerPoint Presentation</vt:lpstr>
      <vt:lpstr>We will focus on</vt:lpstr>
      <vt:lpstr>Realtime Response? </vt:lpstr>
      <vt:lpstr>Standard System</vt:lpstr>
      <vt:lpstr>Model</vt:lpstr>
      <vt:lpstr>PowerPoint Presentation</vt:lpstr>
      <vt:lpstr>PowerPoint Presentation</vt:lpstr>
      <vt:lpstr>SW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Saleem Hamo (student)</dc:creator>
  <cp:lastModifiedBy>Saleem Hamo (student)</cp:lastModifiedBy>
  <cp:revision>7</cp:revision>
  <dcterms:created xsi:type="dcterms:W3CDTF">2024-01-24T21:42:01Z</dcterms:created>
  <dcterms:modified xsi:type="dcterms:W3CDTF">2024-01-30T12:17:39Z</dcterms:modified>
</cp:coreProperties>
</file>